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9" r:id="rId3"/>
    <p:sldId id="288" r:id="rId4"/>
    <p:sldId id="281" r:id="rId5"/>
    <p:sldId id="300" r:id="rId6"/>
    <p:sldId id="307" r:id="rId7"/>
    <p:sldId id="309" r:id="rId8"/>
    <p:sldId id="306" r:id="rId9"/>
    <p:sldId id="308" r:id="rId10"/>
    <p:sldId id="301" r:id="rId11"/>
    <p:sldId id="261" r:id="rId12"/>
    <p:sldId id="291" r:id="rId13"/>
    <p:sldId id="295" r:id="rId14"/>
    <p:sldId id="271" r:id="rId15"/>
    <p:sldId id="28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DE64"/>
    <a:srgbClr val="11FF7D"/>
    <a:srgbClr val="336600"/>
    <a:srgbClr val="9FE6FF"/>
    <a:srgbClr val="FFCF37"/>
    <a:srgbClr val="996633"/>
    <a:srgbClr val="F1850F"/>
    <a:srgbClr val="00F66F"/>
    <a:srgbClr val="B2DE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00DD-9E1F-47BE-B9DD-7180311EF892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5D83-1514-4086-A668-3BE4368AB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53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00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Pointer - visible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Steve Cheney or Mike </a:t>
            </a:r>
            <a:r>
              <a:rPr lang="en-US" dirty="0" err="1" smtClean="0"/>
              <a:t>Bruchner</a:t>
            </a:r>
            <a:r>
              <a:rPr lang="en-US" dirty="0" smtClean="0"/>
              <a:t> UPRR (Nebraska)</a:t>
            </a:r>
          </a:p>
          <a:p>
            <a:pPr eaLnBrk="1" hangingPunct="1"/>
            <a:r>
              <a:rPr lang="en-US" dirty="0" smtClean="0"/>
              <a:t>Branden </a:t>
            </a:r>
            <a:r>
              <a:rPr lang="en-US" dirty="0" err="1" smtClean="0"/>
              <a:t>Straham</a:t>
            </a:r>
            <a:r>
              <a:rPr lang="en-US" dirty="0" smtClean="0"/>
              <a:t>, UPRR</a:t>
            </a:r>
            <a:r>
              <a:rPr lang="en-US" baseline="0" dirty="0" smtClean="0"/>
              <a:t> Consultant (hydraulics)</a:t>
            </a:r>
          </a:p>
          <a:p>
            <a:pPr eaLnBrk="1" hangingPunct="1"/>
            <a:r>
              <a:rPr lang="en-US" baseline="0" dirty="0" smtClean="0"/>
              <a:t>John Schoonover, CH2M Hill  UPRR consultant</a:t>
            </a:r>
            <a:endParaRPr lang="en-US" dirty="0" smtClean="0"/>
          </a:p>
          <a:p>
            <a:pPr eaLnBrk="1" hangingPunct="1"/>
            <a:r>
              <a:rPr lang="en-US" dirty="0" smtClean="0"/>
              <a:t>Sean</a:t>
            </a:r>
            <a:r>
              <a:rPr lang="en-US" baseline="0" dirty="0" smtClean="0"/>
              <a:t> Minard LD1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* Improvements</a:t>
            </a:r>
            <a:r>
              <a:rPr lang="en-US" baseline="0" dirty="0" smtClean="0"/>
              <a:t> away from the levee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C00000"/>
                </a:solidFill>
              </a:rPr>
              <a:t>O M 3 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C00000"/>
                </a:solidFill>
              </a:rPr>
              <a:t>O M 3 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C00000"/>
                </a:solidFill>
              </a:rPr>
              <a:t>Done</a:t>
            </a:r>
            <a:r>
              <a:rPr lang="en-US" sz="1800" baseline="0" dirty="0" smtClean="0">
                <a:solidFill>
                  <a:srgbClr val="C00000"/>
                </a:solidFill>
              </a:rPr>
              <a:t> at the time of permit hearing and not after, it will be incorporated into this permit and standard 11© does not apply (Board action not Chief Engineer or EO)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9D32-BA3A-41C3-AF09-9DB13E4F4B5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C00000"/>
                </a:solidFill>
              </a:rPr>
              <a:t>O M 3 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Constructed in 1939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Temporary ramps  = 400 cy fill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51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85000"/>
                  </a:schemeClr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75000"/>
                  </a:schemeClr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65000"/>
                  </a:schemeClr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19046_Staff%20Report%20and%20Attachments.pdf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240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Agenda Item No. 4E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hlinkClick r:id="rId15" action="ppaction://hlinkfile"/>
          </p:cNvPr>
          <p:cNvSpPr/>
          <p:nvPr userDrawn="1"/>
        </p:nvSpPr>
        <p:spPr>
          <a:xfrm>
            <a:off x="7391400" y="655320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2209800"/>
            <a:ext cx="8534400" cy="3810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chemeClr val="tx1"/>
                </a:solidFill>
                <a:latin typeface="Calibri" pitchFamily="34" charset="0"/>
              </a:rPr>
              <a:t>THREE Rivers Levee Improvement Authority (TRLIA)</a:t>
            </a:r>
            <a:br>
              <a:rPr lang="en-US" sz="3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  <a:t>Yuba Goldfields 100-Year Interim Flood Protection Project, </a:t>
            </a:r>
            <a:b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900" cap="none" dirty="0" smtClean="0">
                <a:solidFill>
                  <a:schemeClr val="tx1"/>
                </a:solidFill>
                <a:latin typeface="Calibri" pitchFamily="34" charset="0"/>
              </a:rPr>
              <a:t>Yuba County</a:t>
            </a: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cap="none" dirty="0" smtClean="0">
                <a:solidFill>
                  <a:schemeClr val="tx1"/>
                </a:solidFill>
                <a:latin typeface="Calibri" pitchFamily="34" charset="0"/>
              </a:rPr>
              <a:t>August 28, 2015</a:t>
            </a:r>
            <a:endParaRPr lang="en-US" sz="3200" b="1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04800"/>
            <a:ext cx="7620000" cy="762000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ue Highway" pitchFamily="2" charset="0"/>
                <a:cs typeface="Arial" pitchFamily="34" charset="0"/>
              </a:rPr>
              <a:t>APPLICATION NO. 19046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Proposed embankments constructed using existing </a:t>
            </a:r>
            <a:r>
              <a:rPr lang="en-US" sz="2000" dirty="0"/>
              <a:t>dredge </a:t>
            </a:r>
            <a:r>
              <a:rPr lang="en-US" sz="2000" dirty="0" smtClean="0"/>
              <a:t>tailings </a:t>
            </a:r>
          </a:p>
          <a:p>
            <a:pPr marL="661353" lvl="1" indent="-230188">
              <a:spcBef>
                <a:spcPts val="2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minimum </a:t>
            </a:r>
            <a:r>
              <a:rPr lang="en-US" sz="2000" dirty="0">
                <a:solidFill>
                  <a:schemeClr val="accent1"/>
                </a:solidFill>
              </a:rPr>
              <a:t>crown (top) width of 35 </a:t>
            </a:r>
            <a:r>
              <a:rPr lang="en-US" sz="2000" dirty="0" smtClean="0">
                <a:solidFill>
                  <a:schemeClr val="accent1"/>
                </a:solidFill>
              </a:rPr>
              <a:t>feet</a:t>
            </a:r>
          </a:p>
          <a:p>
            <a:pPr marL="661353" lvl="1" indent="-230188">
              <a:spcBef>
                <a:spcPts val="2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waterside 3:1 </a:t>
            </a:r>
            <a:r>
              <a:rPr lang="en-US" sz="2000" dirty="0">
                <a:solidFill>
                  <a:schemeClr val="accent1"/>
                </a:solidFill>
              </a:rPr>
              <a:t>(horizontal to </a:t>
            </a:r>
            <a:r>
              <a:rPr lang="en-US" sz="2000" dirty="0" smtClean="0">
                <a:solidFill>
                  <a:schemeClr val="accent1"/>
                </a:solidFill>
              </a:rPr>
              <a:t>vertical) and landside 5:1 slopes</a:t>
            </a:r>
          </a:p>
          <a:p>
            <a:pPr marL="661353" lvl="1" indent="-230188">
              <a:spcBef>
                <a:spcPts val="2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crown constructed </a:t>
            </a:r>
            <a:r>
              <a:rPr lang="en-US" sz="2000" dirty="0">
                <a:solidFill>
                  <a:schemeClr val="accent1"/>
                </a:solidFill>
              </a:rPr>
              <a:t>to a height </a:t>
            </a:r>
            <a:r>
              <a:rPr lang="en-US" sz="2000" dirty="0" smtClean="0">
                <a:solidFill>
                  <a:schemeClr val="accent1"/>
                </a:solidFill>
              </a:rPr>
              <a:t>3 </a:t>
            </a:r>
            <a:r>
              <a:rPr lang="en-US" sz="2000" dirty="0">
                <a:solidFill>
                  <a:schemeClr val="accent1"/>
                </a:solidFill>
              </a:rPr>
              <a:t>feet above the 100-year </a:t>
            </a:r>
            <a:r>
              <a:rPr lang="en-US" sz="2000" dirty="0" smtClean="0">
                <a:solidFill>
                  <a:schemeClr val="accent1"/>
                </a:solidFill>
              </a:rPr>
              <a:t>WSE</a:t>
            </a:r>
            <a:endParaRPr lang="en-US" sz="2000" dirty="0">
              <a:solidFill>
                <a:schemeClr val="accent1"/>
              </a:solidFill>
            </a:endParaRP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Approximately </a:t>
            </a:r>
            <a:r>
              <a:rPr lang="en-US" sz="2000" dirty="0"/>
              <a:t>200,000 cubic yards (CY) of tailings will be placed to extend approximately 2.1 miles of high ground into the Goldfields from the </a:t>
            </a:r>
            <a:r>
              <a:rPr lang="en-US" sz="2000" dirty="0" smtClean="0"/>
              <a:t>YRSL  </a:t>
            </a: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Approximately </a:t>
            </a:r>
            <a:r>
              <a:rPr lang="en-US" sz="2000" dirty="0"/>
              <a:t>10,000 CY of tailings will be placed at “Crossing </a:t>
            </a:r>
            <a:r>
              <a:rPr lang="en-US" sz="2000" dirty="0" smtClean="0"/>
              <a:t>21”  </a:t>
            </a: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Fill </a:t>
            </a:r>
            <a:r>
              <a:rPr lang="en-US" sz="2000" dirty="0"/>
              <a:t>material will be required to be primarily </a:t>
            </a:r>
            <a:r>
              <a:rPr lang="en-US" sz="2000" dirty="0" smtClean="0"/>
              <a:t>granular, limited </a:t>
            </a:r>
            <a:r>
              <a:rPr lang="en-US" sz="2000" dirty="0"/>
              <a:t>to a maximum particle size of </a:t>
            </a:r>
            <a:r>
              <a:rPr lang="en-US" sz="2000" dirty="0" smtClean="0"/>
              <a:t>10 inches, will </a:t>
            </a:r>
            <a:r>
              <a:rPr lang="en-US" sz="2000" dirty="0"/>
              <a:t>be spread in maximum 18-inch </a:t>
            </a:r>
            <a:r>
              <a:rPr lang="en-US" sz="2000" dirty="0" smtClean="0"/>
              <a:t>lifts, </a:t>
            </a:r>
            <a:r>
              <a:rPr lang="en-US" sz="2000" dirty="0"/>
              <a:t>and compacted by the weight of </a:t>
            </a:r>
            <a:r>
              <a:rPr lang="en-US" sz="2000" dirty="0" smtClean="0"/>
              <a:t>equipment </a:t>
            </a:r>
            <a:r>
              <a:rPr lang="en-US" sz="2000" dirty="0"/>
              <a:t>and at least one pass of either a vibratory or other compaction </a:t>
            </a:r>
            <a:r>
              <a:rPr lang="en-US" sz="2000" dirty="0" smtClean="0"/>
              <a:t>roller</a:t>
            </a:r>
            <a:endParaRPr lang="en-US" sz="2000" dirty="0"/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A </a:t>
            </a:r>
            <a:r>
              <a:rPr lang="en-US" sz="2000" dirty="0"/>
              <a:t>16-foot wide patrol road will be constructed on the </a:t>
            </a:r>
            <a:r>
              <a:rPr lang="en-US" sz="2000" dirty="0" smtClean="0"/>
              <a:t>crest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1676400"/>
            <a:ext cx="6629400" cy="99060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7" y="2700337"/>
            <a:ext cx="8995243" cy="3929063"/>
          </a:xfrm>
          <a:prstGeom prst="rect">
            <a:avLst/>
          </a:prstGeom>
          <a:noFill/>
          <a:ln w="63500">
            <a:solidFill>
              <a:srgbClr val="00B0F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43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HYDRAULIC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00" u="sng" dirty="0" smtClean="0">
                <a:solidFill>
                  <a:srgbClr val="FFFF00"/>
                </a:solidFill>
              </a:rPr>
              <a:t>Hydraulic Summary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designed </a:t>
            </a:r>
            <a:r>
              <a:rPr lang="en-US" sz="2000" dirty="0"/>
              <a:t>to intercept and block 100-year breach flows originating from YRSL and </a:t>
            </a:r>
            <a:r>
              <a:rPr lang="en-US" sz="2000" dirty="0" smtClean="0"/>
              <a:t>hold </a:t>
            </a:r>
            <a:r>
              <a:rPr lang="en-US" sz="2000" dirty="0"/>
              <a:t>them long enough to allow flood peaks to </a:t>
            </a:r>
            <a:r>
              <a:rPr lang="en-US" sz="2000" dirty="0" smtClean="0"/>
              <a:t>pass</a:t>
            </a: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blocked </a:t>
            </a:r>
            <a:r>
              <a:rPr lang="en-US" sz="2000" dirty="0"/>
              <a:t>flows would then return to the Yuba River or percolate into underlying groundwater aquifers </a:t>
            </a:r>
            <a:endParaRPr lang="en-US" sz="2000" dirty="0" smtClean="0"/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Both </a:t>
            </a:r>
            <a:r>
              <a:rPr lang="en-US" sz="2000" dirty="0"/>
              <a:t>embankment locations are removed and separated from the Yuba River by thousands of feet of existing dredge </a:t>
            </a:r>
            <a:r>
              <a:rPr lang="en-US" sz="2000" dirty="0" smtClean="0"/>
              <a:t>tailings </a:t>
            </a: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shaping </a:t>
            </a:r>
            <a:r>
              <a:rPr lang="en-US" sz="2000" dirty="0"/>
              <a:t>of these embankments with dredge tailing material would result in no changes to the existing Yuba River floodway and thus no impacts to river hydraulics would </a:t>
            </a:r>
            <a:r>
              <a:rPr lang="en-US" sz="2000" dirty="0" smtClean="0"/>
              <a:t>result </a:t>
            </a:r>
            <a:r>
              <a:rPr lang="en-US" sz="2000" dirty="0" smtClean="0">
                <a:solidFill>
                  <a:schemeClr val="accent1"/>
                </a:solidFill>
              </a:rPr>
              <a:t>(convey </a:t>
            </a:r>
            <a:r>
              <a:rPr lang="en-US" sz="2000" dirty="0">
                <a:solidFill>
                  <a:schemeClr val="accent1"/>
                </a:solidFill>
              </a:rPr>
              <a:t>flood flows in the same manner as </a:t>
            </a:r>
            <a:r>
              <a:rPr lang="en-US" sz="2000" dirty="0" smtClean="0">
                <a:solidFill>
                  <a:schemeClr val="accent1"/>
                </a:solidFill>
              </a:rPr>
              <a:t>today)</a:t>
            </a:r>
            <a:endParaRPr lang="en-US" sz="2000" dirty="0">
              <a:solidFill>
                <a:schemeClr val="accent1"/>
              </a:solidFill>
            </a:endParaRPr>
          </a:p>
          <a:p>
            <a:pPr marL="341313" indent="-230188">
              <a:spcBef>
                <a:spcPts val="1200"/>
              </a:spcBef>
            </a:pPr>
            <a:r>
              <a:rPr lang="en-US" sz="2000" dirty="0" smtClean="0"/>
              <a:t>Board </a:t>
            </a:r>
            <a:r>
              <a:rPr lang="en-US" sz="2000" dirty="0"/>
              <a:t>staff has determined that the project is not anticipated to result in any adverse hydraulic impacts to the SRFCP, nor will it modify or affect existing SPFC facilities.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81600"/>
          </a:xfrm>
        </p:spPr>
        <p:txBody>
          <a:bodyPr numCol="1">
            <a:noAutofit/>
          </a:bodyPr>
          <a:lstStyle/>
          <a:p>
            <a:pPr marL="341313" indent="-230188">
              <a:spcBef>
                <a:spcPts val="3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dredge material offers its own protection to rain erosion once the surface fines have been washed </a:t>
            </a:r>
            <a:r>
              <a:rPr lang="en-US" sz="2000" dirty="0" smtClean="0"/>
              <a:t>away and gullying </a:t>
            </a:r>
            <a:r>
              <a:rPr lang="en-US" sz="2000" dirty="0"/>
              <a:t>is not an issue with this </a:t>
            </a:r>
            <a:r>
              <a:rPr lang="en-US" sz="2000" dirty="0" smtClean="0"/>
              <a:t>material</a:t>
            </a:r>
            <a:endParaRPr lang="en-US" sz="2000" dirty="0"/>
          </a:p>
          <a:p>
            <a:pPr marL="341313" indent="-230188">
              <a:spcBef>
                <a:spcPts val="1800"/>
              </a:spcBef>
            </a:pPr>
            <a:r>
              <a:rPr lang="en-US" sz="2000" dirty="0"/>
              <a:t>Board staff agrees with TRLIA’s assessments, which indicate that the proposed project and fill placement (within an active mining area outside of the SPFC) will cause </a:t>
            </a:r>
            <a:r>
              <a:rPr lang="en-US" sz="2000" dirty="0">
                <a:solidFill>
                  <a:srgbClr val="FFCF37"/>
                </a:solidFill>
              </a:rPr>
              <a:t>no adverse geotechnical impacts to the SRFCP or existing SPFC facilities</a:t>
            </a:r>
            <a:r>
              <a:rPr lang="en-US" sz="20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GEOTECHNICAL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2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CEQA / WATER CODE 8610.5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230188">
              <a:spcBef>
                <a:spcPts val="3600"/>
              </a:spcBef>
            </a:pPr>
            <a:r>
              <a:rPr lang="en-US" sz="2000" dirty="0" smtClean="0"/>
              <a:t>CEQA Analysis is included in </a:t>
            </a:r>
            <a:r>
              <a:rPr lang="en-US" sz="2000" dirty="0" smtClean="0">
                <a:solidFill>
                  <a:srgbClr val="FFFF00"/>
                </a:solidFill>
              </a:rPr>
              <a:t>Staff Report Section 8.0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341313" indent="-230188">
              <a:spcBef>
                <a:spcPts val="3600"/>
              </a:spcBef>
            </a:pPr>
            <a:r>
              <a:rPr lang="en-US" sz="2000" dirty="0" smtClean="0"/>
              <a:t>Water Code §§ 8610.5 Considerations are included in </a:t>
            </a:r>
            <a:r>
              <a:rPr lang="en-US" sz="2000" dirty="0" smtClean="0">
                <a:solidFill>
                  <a:srgbClr val="FFFF00"/>
                </a:solidFill>
              </a:rPr>
              <a:t>Staff Report Section 9.0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STAFF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sz="2000" u="sng" dirty="0" smtClean="0">
                <a:solidFill>
                  <a:srgbClr val="FFFF00"/>
                </a:solidFill>
              </a:rPr>
              <a:t>Board Staff Recommends that the Board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</a:p>
          <a:p>
            <a:pPr lvl="0">
              <a:spcBef>
                <a:spcPts val="1800"/>
              </a:spcBef>
              <a:buNone/>
            </a:pPr>
            <a:r>
              <a:rPr lang="en-US" sz="2000" b="1" u="sng" dirty="0">
                <a:solidFill>
                  <a:srgbClr val="FFCF37"/>
                </a:solidFill>
              </a:rPr>
              <a:t>A</a:t>
            </a:r>
            <a:r>
              <a:rPr lang="en-US" sz="2000" b="1" u="sng" dirty="0" smtClean="0">
                <a:solidFill>
                  <a:srgbClr val="FFCF37"/>
                </a:solidFill>
              </a:rPr>
              <a:t>dopt</a:t>
            </a:r>
            <a:r>
              <a:rPr lang="en-US" sz="2000" dirty="0" smtClean="0">
                <a:solidFill>
                  <a:srgbClr val="FFCF37"/>
                </a:solidFill>
              </a:rPr>
              <a:t>:</a:t>
            </a:r>
          </a:p>
          <a:p>
            <a:pPr marL="341313" lvl="0" indent="-230188">
              <a:spcBef>
                <a:spcPts val="800"/>
              </a:spcBef>
            </a:pPr>
            <a:r>
              <a:rPr lang="en-US" sz="2000" dirty="0" smtClean="0"/>
              <a:t>the CEQA findings; </a:t>
            </a:r>
          </a:p>
          <a:p>
            <a:pPr marL="137160" lvl="0" indent="0">
              <a:spcBef>
                <a:spcPts val="1800"/>
              </a:spcBef>
              <a:buNone/>
            </a:pPr>
            <a:r>
              <a:rPr lang="en-US" sz="2000" b="1" u="sng" dirty="0" smtClean="0">
                <a:solidFill>
                  <a:srgbClr val="FFCF37"/>
                </a:solidFill>
              </a:rPr>
              <a:t>Approve</a:t>
            </a:r>
            <a:r>
              <a:rPr lang="en-US" sz="2000" dirty="0" smtClean="0">
                <a:solidFill>
                  <a:srgbClr val="FFCF37"/>
                </a:solidFill>
              </a:rPr>
              <a:t>:</a:t>
            </a:r>
          </a:p>
          <a:p>
            <a:pPr marL="341313" lvl="0" indent="-230188">
              <a:spcBef>
                <a:spcPts val="800"/>
              </a:spcBef>
            </a:pPr>
            <a:r>
              <a:rPr lang="en-US" sz="2000" dirty="0" smtClean="0"/>
              <a:t>*construction during the flood season from November 1 through April 15;</a:t>
            </a:r>
          </a:p>
          <a:p>
            <a:pPr marL="341313" lvl="0" indent="-230188">
              <a:spcBef>
                <a:spcPts val="800"/>
              </a:spcBef>
            </a:pPr>
            <a:r>
              <a:rPr lang="en-US" sz="2000" dirty="0" smtClean="0"/>
              <a:t>draft Encroachment </a:t>
            </a:r>
            <a:r>
              <a:rPr lang="en-US" sz="2000" dirty="0" smtClean="0">
                <a:solidFill>
                  <a:srgbClr val="FFCF37"/>
                </a:solidFill>
              </a:rPr>
              <a:t>Permit No. 19046 </a:t>
            </a:r>
            <a:r>
              <a:rPr lang="en-US" sz="2000" dirty="0" smtClean="0"/>
              <a:t>(in substantially the form provided); and</a:t>
            </a:r>
          </a:p>
          <a:p>
            <a:pPr>
              <a:spcBef>
                <a:spcPts val="1800"/>
              </a:spcBef>
              <a:buNone/>
            </a:pPr>
            <a:r>
              <a:rPr lang="en-US" sz="2000" b="1" u="sng" dirty="0" smtClean="0">
                <a:solidFill>
                  <a:srgbClr val="FFCF37"/>
                </a:solidFill>
              </a:rPr>
              <a:t>Direct</a:t>
            </a:r>
            <a:r>
              <a:rPr lang="en-US" sz="2000" dirty="0" smtClean="0">
                <a:solidFill>
                  <a:srgbClr val="FFCF37"/>
                </a:solidFill>
              </a:rPr>
              <a:t>:</a:t>
            </a:r>
          </a:p>
          <a:p>
            <a:pPr marL="341313" indent="-230188">
              <a:spcBef>
                <a:spcPts val="800"/>
              </a:spcBef>
            </a:pPr>
            <a:r>
              <a:rPr lang="en-US" sz="2000" dirty="0"/>
              <a:t>the Executive </a:t>
            </a:r>
            <a:r>
              <a:rPr lang="en-US" sz="2000" dirty="0" smtClean="0"/>
              <a:t>Officer </a:t>
            </a:r>
            <a:r>
              <a:rPr lang="en-US" sz="2000" dirty="0"/>
              <a:t>to take the necessary actions to </a:t>
            </a:r>
            <a:r>
              <a:rPr lang="en-US" sz="2000" dirty="0" smtClean="0"/>
              <a:t>file </a:t>
            </a:r>
            <a:r>
              <a:rPr lang="en-US" sz="2000" dirty="0"/>
              <a:t>a Notice of </a:t>
            </a:r>
            <a:r>
              <a:rPr lang="en-US" sz="2000" dirty="0" smtClean="0"/>
              <a:t>Determination </a:t>
            </a:r>
            <a:r>
              <a:rPr lang="en-US" sz="2000" dirty="0"/>
              <a:t>with the State Clearinghouse and execute the </a:t>
            </a:r>
            <a:r>
              <a:rPr lang="en-US" sz="2000" dirty="0" smtClean="0"/>
              <a:t>permit.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393870"/>
            <a:ext cx="6453187" cy="500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03187F">
              <a:alpha val="60000"/>
            </a:srgbClr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sz="1000" dirty="0" smtClean="0"/>
              <a:t>Presented by:  Nancy Moricz, Senior Engineer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BOARD ACTION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112713" indent="0"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Consider approval of Permit No. 19046 to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  <a:endParaRPr lang="en-US" sz="2000" dirty="0" smtClean="0"/>
          </a:p>
          <a:p>
            <a:pPr marL="344488" indent="-207963">
              <a:spcBef>
                <a:spcPts val="2400"/>
              </a:spcBef>
            </a:pPr>
            <a:r>
              <a:rPr lang="en-US" sz="2000" dirty="0" smtClean="0"/>
              <a:t>to </a:t>
            </a:r>
            <a:r>
              <a:rPr lang="en-US" sz="2000" dirty="0"/>
              <a:t>enlarge and reshape existing dredge tailing embankments, </a:t>
            </a:r>
            <a:endParaRPr lang="en-US" sz="2000" dirty="0" smtClean="0"/>
          </a:p>
          <a:p>
            <a:pPr marL="344488" indent="-207963">
              <a:spcBef>
                <a:spcPts val="2400"/>
              </a:spcBef>
            </a:pPr>
            <a:r>
              <a:rPr lang="en-US" sz="2000" dirty="0" smtClean="0"/>
              <a:t>construct </a:t>
            </a:r>
            <a:r>
              <a:rPr lang="en-US" sz="2000" dirty="0"/>
              <a:t>a </a:t>
            </a:r>
            <a:r>
              <a:rPr lang="en-US" sz="2000" dirty="0" smtClean="0"/>
              <a:t>16-foot-wide </a:t>
            </a:r>
            <a:r>
              <a:rPr lang="en-US" sz="2000" dirty="0"/>
              <a:t>patrol road on the embankment crest, </a:t>
            </a:r>
            <a:endParaRPr lang="en-US" sz="2000" dirty="0" smtClean="0"/>
          </a:p>
          <a:p>
            <a:pPr marL="344488" indent="-207963">
              <a:spcBef>
                <a:spcPts val="2400"/>
              </a:spcBef>
            </a:pPr>
            <a:r>
              <a:rPr lang="en-US" sz="2000" dirty="0" smtClean="0"/>
              <a:t>construct </a:t>
            </a:r>
            <a:r>
              <a:rPr lang="en-US" sz="2000" dirty="0"/>
              <a:t>access ramps </a:t>
            </a:r>
            <a:r>
              <a:rPr lang="en-US" sz="2000" dirty="0" smtClean="0"/>
              <a:t>within the </a:t>
            </a:r>
            <a:r>
              <a:rPr lang="en-US" sz="2000" dirty="0"/>
              <a:t>Yuba </a:t>
            </a:r>
            <a:r>
              <a:rPr lang="en-US" sz="2000" dirty="0" smtClean="0"/>
              <a:t>Goldfields, and </a:t>
            </a:r>
          </a:p>
          <a:p>
            <a:pPr marL="344488" indent="-207963">
              <a:spcBef>
                <a:spcPts val="2400"/>
              </a:spcBef>
            </a:pPr>
            <a:r>
              <a:rPr lang="en-US" sz="2000" dirty="0" smtClean="0"/>
              <a:t>*allow construction activities during the flood season.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AUTHORITY OF THE BOARD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 numCol="1">
            <a:noAutofit/>
          </a:bodyPr>
          <a:lstStyle/>
          <a:p>
            <a:pPr marL="112713" indent="0">
              <a:spcBef>
                <a:spcPts val="1600"/>
              </a:spcBef>
              <a:buNone/>
            </a:pPr>
            <a:r>
              <a:rPr lang="en-US" sz="2000" dirty="0">
                <a:solidFill>
                  <a:srgbClr val="FFFF00"/>
                </a:solidFill>
              </a:rPr>
              <a:t>California Water Code </a:t>
            </a:r>
            <a:r>
              <a:rPr lang="en-US" sz="2000" dirty="0" smtClean="0">
                <a:solidFill>
                  <a:srgbClr val="FFFF00"/>
                </a:solidFill>
              </a:rPr>
              <a:t>§ </a:t>
            </a:r>
            <a:r>
              <a:rPr lang="en-US" sz="2000" dirty="0">
                <a:solidFill>
                  <a:srgbClr val="FFFF00"/>
                </a:solidFill>
              </a:rPr>
              <a:t>8534, 8590 – 8610.5, and 8700 – 8710</a:t>
            </a:r>
          </a:p>
          <a:p>
            <a:pPr marL="112713" lvl="0" indent="0">
              <a:spcBef>
                <a:spcPts val="300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Title 23 standards: </a:t>
            </a:r>
          </a:p>
          <a:p>
            <a:pPr marL="401638" indent="-265113">
              <a:spcBef>
                <a:spcPts val="1200"/>
              </a:spcBef>
            </a:pPr>
            <a:r>
              <a:rPr lang="en-US" sz="2000" dirty="0" smtClean="0"/>
              <a:t>§ 6 – Need for a Permit</a:t>
            </a:r>
          </a:p>
          <a:p>
            <a:pPr marL="401638" indent="-265113">
              <a:spcBef>
                <a:spcPts val="12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§ 11 – Variances</a:t>
            </a:r>
          </a:p>
          <a:p>
            <a:pPr marL="401638" indent="-265113">
              <a:spcBef>
                <a:spcPts val="1200"/>
              </a:spcBef>
            </a:pPr>
            <a:r>
              <a:rPr lang="en-US" sz="2000" dirty="0" smtClean="0"/>
              <a:t>§ 13 – Evidentiary Hearings</a:t>
            </a:r>
          </a:p>
          <a:p>
            <a:pPr marL="401638" lvl="0" indent="-265113">
              <a:spcBef>
                <a:spcPts val="1200"/>
              </a:spcBef>
            </a:pPr>
            <a:r>
              <a:rPr lang="en-US" sz="2000" dirty="0" smtClean="0"/>
              <a:t>§ 112 – Streams Regulated and Nonpermissible Work Periods</a:t>
            </a:r>
          </a:p>
          <a:p>
            <a:pPr marL="401638" lvl="0" indent="-265113">
              <a:spcBef>
                <a:spcPts val="1200"/>
              </a:spcBef>
            </a:pPr>
            <a:r>
              <a:rPr lang="en-US" sz="2000" dirty="0" smtClean="0"/>
              <a:t>§ 116 – Borrow and Excavation</a:t>
            </a:r>
          </a:p>
          <a:p>
            <a:pPr marL="401638" indent="-265113">
              <a:spcBef>
                <a:spcPts val="1200"/>
              </a:spcBef>
            </a:pPr>
            <a:r>
              <a:rPr lang="en-US" sz="2000" dirty="0" smtClean="0"/>
              <a:t>§ 121 – Erosion Control</a:t>
            </a:r>
          </a:p>
          <a:p>
            <a:pPr marL="401638" indent="-265113">
              <a:spcBef>
                <a:spcPts val="1200"/>
              </a:spcBef>
            </a:pPr>
            <a:r>
              <a:rPr lang="en-US" sz="2000" dirty="0" smtClean="0"/>
              <a:t>§ 130 – Patrol Roads and Access Ramps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PROJECT LOCATION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09" b="1986"/>
          <a:stretch/>
        </p:blipFill>
        <p:spPr bwMode="auto">
          <a:xfrm>
            <a:off x="381000" y="1211580"/>
            <a:ext cx="8382000" cy="53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4570" y="3505200"/>
            <a:ext cx="2660931" cy="2979990"/>
          </a:xfrm>
          <a:solidFill>
            <a:srgbClr val="03187F">
              <a:alpha val="70000"/>
            </a:srgbClr>
          </a:solidFill>
        </p:spPr>
        <p:txBody>
          <a:bodyPr tIns="91440">
            <a:normAutofit/>
          </a:bodyPr>
          <a:lstStyle/>
          <a:p>
            <a:pPr marL="288925" indent="-176213" eaLnBrk="1" hangingPunct="1">
              <a:spcBef>
                <a:spcPts val="2000"/>
              </a:spcBef>
              <a:buClr>
                <a:srgbClr val="FFFF00"/>
              </a:buClr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The project is located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</a:p>
          <a:p>
            <a:pPr marL="288925" indent="-176213" eaLnBrk="1" hangingPunct="1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In Yuba County</a:t>
            </a:r>
          </a:p>
          <a:p>
            <a:pPr marL="288925" indent="-176213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Approximately 10 miles northeast of Marysville</a:t>
            </a:r>
          </a:p>
          <a:p>
            <a:pPr marL="288925" indent="-176213">
              <a:spcBef>
                <a:spcPts val="600"/>
              </a:spcBef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/>
              <a:t>Upstream of RD 784 urban areas of Linda and Olivehurst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52800" y="2623444"/>
            <a:ext cx="793807" cy="261610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</a:rPr>
              <a:t>Marysville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63843" y="2854985"/>
            <a:ext cx="737702" cy="261610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</a:rPr>
              <a:t>Yuba City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46762" y="3242606"/>
            <a:ext cx="498855" cy="261610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</a:rPr>
              <a:t>Linda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0206" y="4068401"/>
            <a:ext cx="795411" cy="261610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Calibri" panose="020F0502020204030204" pitchFamily="34" charset="0"/>
              </a:rPr>
              <a:t>Olivehurst</a:t>
            </a:r>
            <a:endParaRPr lang="en-US" sz="1100" b="1" dirty="0">
              <a:latin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33999" y="1219200"/>
            <a:ext cx="2053625" cy="148292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" y="1018342"/>
            <a:ext cx="8726805" cy="5537835"/>
          </a:xfrm>
          <a:prstGeom prst="rect">
            <a:avLst/>
          </a:prstGeom>
          <a:noFill/>
          <a:ln w="63500">
            <a:solidFill>
              <a:srgbClr val="FFFF0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1197"/>
            <a:ext cx="8769668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991100" y="993577"/>
            <a:ext cx="3924300" cy="312717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039815" y="1022885"/>
            <a:ext cx="6201508" cy="4161692"/>
          </a:xfrm>
          <a:custGeom>
            <a:avLst/>
            <a:gdLst>
              <a:gd name="connsiteX0" fmla="*/ 0 w 6201508"/>
              <a:gd name="connsiteY0" fmla="*/ 4161692 h 4161692"/>
              <a:gd name="connsiteX1" fmla="*/ 140677 w 6201508"/>
              <a:gd name="connsiteY1" fmla="*/ 3915508 h 4161692"/>
              <a:gd name="connsiteX2" fmla="*/ 222739 w 6201508"/>
              <a:gd name="connsiteY2" fmla="*/ 3880338 h 4161692"/>
              <a:gd name="connsiteX3" fmla="*/ 504093 w 6201508"/>
              <a:gd name="connsiteY3" fmla="*/ 3880338 h 4161692"/>
              <a:gd name="connsiteX4" fmla="*/ 762000 w 6201508"/>
              <a:gd name="connsiteY4" fmla="*/ 3669323 h 4161692"/>
              <a:gd name="connsiteX5" fmla="*/ 832339 w 6201508"/>
              <a:gd name="connsiteY5" fmla="*/ 3505200 h 4161692"/>
              <a:gd name="connsiteX6" fmla="*/ 738554 w 6201508"/>
              <a:gd name="connsiteY6" fmla="*/ 3329354 h 4161692"/>
              <a:gd name="connsiteX7" fmla="*/ 762000 w 6201508"/>
              <a:gd name="connsiteY7" fmla="*/ 3235569 h 4161692"/>
              <a:gd name="connsiteX8" fmla="*/ 879231 w 6201508"/>
              <a:gd name="connsiteY8" fmla="*/ 3188677 h 4161692"/>
              <a:gd name="connsiteX9" fmla="*/ 1266093 w 6201508"/>
              <a:gd name="connsiteY9" fmla="*/ 3024554 h 4161692"/>
              <a:gd name="connsiteX10" fmla="*/ 1488831 w 6201508"/>
              <a:gd name="connsiteY10" fmla="*/ 2836985 h 4161692"/>
              <a:gd name="connsiteX11" fmla="*/ 1570893 w 6201508"/>
              <a:gd name="connsiteY11" fmla="*/ 2696308 h 4161692"/>
              <a:gd name="connsiteX12" fmla="*/ 1629508 w 6201508"/>
              <a:gd name="connsiteY12" fmla="*/ 2473569 h 4161692"/>
              <a:gd name="connsiteX13" fmla="*/ 1699847 w 6201508"/>
              <a:gd name="connsiteY13" fmla="*/ 2414954 h 4161692"/>
              <a:gd name="connsiteX14" fmla="*/ 1863970 w 6201508"/>
              <a:gd name="connsiteY14" fmla="*/ 2426677 h 4161692"/>
              <a:gd name="connsiteX15" fmla="*/ 2145323 w 6201508"/>
              <a:gd name="connsiteY15" fmla="*/ 2356338 h 4161692"/>
              <a:gd name="connsiteX16" fmla="*/ 2485293 w 6201508"/>
              <a:gd name="connsiteY16" fmla="*/ 2039815 h 4161692"/>
              <a:gd name="connsiteX17" fmla="*/ 2708031 w 6201508"/>
              <a:gd name="connsiteY17" fmla="*/ 1770185 h 4161692"/>
              <a:gd name="connsiteX18" fmla="*/ 2872154 w 6201508"/>
              <a:gd name="connsiteY18" fmla="*/ 1594338 h 4161692"/>
              <a:gd name="connsiteX19" fmla="*/ 2942493 w 6201508"/>
              <a:gd name="connsiteY19" fmla="*/ 1559169 h 4161692"/>
              <a:gd name="connsiteX20" fmla="*/ 3259016 w 6201508"/>
              <a:gd name="connsiteY20" fmla="*/ 1500554 h 4161692"/>
              <a:gd name="connsiteX21" fmla="*/ 3493477 w 6201508"/>
              <a:gd name="connsiteY21" fmla="*/ 1418492 h 4161692"/>
              <a:gd name="connsiteX22" fmla="*/ 3669323 w 6201508"/>
              <a:gd name="connsiteY22" fmla="*/ 1266092 h 4161692"/>
              <a:gd name="connsiteX23" fmla="*/ 3974123 w 6201508"/>
              <a:gd name="connsiteY23" fmla="*/ 1219200 h 4161692"/>
              <a:gd name="connsiteX24" fmla="*/ 4349262 w 6201508"/>
              <a:gd name="connsiteY24" fmla="*/ 949569 h 4161692"/>
              <a:gd name="connsiteX25" fmla="*/ 4911970 w 6201508"/>
              <a:gd name="connsiteY25" fmla="*/ 691662 h 4161692"/>
              <a:gd name="connsiteX26" fmla="*/ 5275385 w 6201508"/>
              <a:gd name="connsiteY26" fmla="*/ 574431 h 4161692"/>
              <a:gd name="connsiteX27" fmla="*/ 5498123 w 6201508"/>
              <a:gd name="connsiteY27" fmla="*/ 504092 h 4161692"/>
              <a:gd name="connsiteX28" fmla="*/ 5884985 w 6201508"/>
              <a:gd name="connsiteY28" fmla="*/ 152400 h 4161692"/>
              <a:gd name="connsiteX29" fmla="*/ 6201508 w 6201508"/>
              <a:gd name="connsiteY29" fmla="*/ 0 h 416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01508" h="4161692">
                <a:moveTo>
                  <a:pt x="0" y="4161692"/>
                </a:moveTo>
                <a:lnTo>
                  <a:pt x="140677" y="3915508"/>
                </a:lnTo>
                <a:lnTo>
                  <a:pt x="222739" y="3880338"/>
                </a:lnTo>
                <a:lnTo>
                  <a:pt x="504093" y="3880338"/>
                </a:lnTo>
                <a:lnTo>
                  <a:pt x="762000" y="3669323"/>
                </a:lnTo>
                <a:lnTo>
                  <a:pt x="832339" y="3505200"/>
                </a:lnTo>
                <a:lnTo>
                  <a:pt x="738554" y="3329354"/>
                </a:lnTo>
                <a:lnTo>
                  <a:pt x="762000" y="3235569"/>
                </a:lnTo>
                <a:lnTo>
                  <a:pt x="879231" y="3188677"/>
                </a:lnTo>
                <a:lnTo>
                  <a:pt x="1266093" y="3024554"/>
                </a:lnTo>
                <a:lnTo>
                  <a:pt x="1488831" y="2836985"/>
                </a:lnTo>
                <a:lnTo>
                  <a:pt x="1570893" y="2696308"/>
                </a:lnTo>
                <a:lnTo>
                  <a:pt x="1629508" y="2473569"/>
                </a:lnTo>
                <a:lnTo>
                  <a:pt x="1699847" y="2414954"/>
                </a:lnTo>
                <a:lnTo>
                  <a:pt x="1863970" y="2426677"/>
                </a:lnTo>
                <a:lnTo>
                  <a:pt x="2145323" y="2356338"/>
                </a:lnTo>
                <a:lnTo>
                  <a:pt x="2485293" y="2039815"/>
                </a:lnTo>
                <a:lnTo>
                  <a:pt x="2708031" y="1770185"/>
                </a:lnTo>
                <a:lnTo>
                  <a:pt x="2872154" y="1594338"/>
                </a:lnTo>
                <a:lnTo>
                  <a:pt x="2942493" y="1559169"/>
                </a:lnTo>
                <a:lnTo>
                  <a:pt x="3259016" y="1500554"/>
                </a:lnTo>
                <a:lnTo>
                  <a:pt x="3493477" y="1418492"/>
                </a:lnTo>
                <a:lnTo>
                  <a:pt x="3669323" y="1266092"/>
                </a:lnTo>
                <a:lnTo>
                  <a:pt x="3974123" y="1219200"/>
                </a:lnTo>
                <a:lnTo>
                  <a:pt x="4349262" y="949569"/>
                </a:lnTo>
                <a:lnTo>
                  <a:pt x="4911970" y="691662"/>
                </a:lnTo>
                <a:lnTo>
                  <a:pt x="5275385" y="574431"/>
                </a:lnTo>
                <a:lnTo>
                  <a:pt x="5498123" y="504092"/>
                </a:lnTo>
                <a:lnTo>
                  <a:pt x="5884985" y="152400"/>
                </a:lnTo>
                <a:lnTo>
                  <a:pt x="6201508" y="0"/>
                </a:lnTo>
              </a:path>
            </a:pathLst>
          </a:custGeom>
          <a:noFill/>
          <a:ln w="8890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20081782">
            <a:off x="6069737" y="1721777"/>
            <a:ext cx="972510" cy="307777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Yuba River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990600"/>
            <a:ext cx="1692964" cy="307777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Daguerre Point Dam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696200" y="1225154"/>
            <a:ext cx="304800" cy="301823"/>
          </a:xfrm>
          <a:prstGeom prst="line">
            <a:avLst/>
          </a:prstGeom>
          <a:ln w="127000">
            <a:solidFill>
              <a:srgbClr val="C0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829300" y="2619177"/>
            <a:ext cx="920750" cy="749300"/>
          </a:xfrm>
          <a:custGeom>
            <a:avLst/>
            <a:gdLst>
              <a:gd name="connsiteX0" fmla="*/ 0 w 920750"/>
              <a:gd name="connsiteY0" fmla="*/ 635000 h 749300"/>
              <a:gd name="connsiteX1" fmla="*/ 95250 w 920750"/>
              <a:gd name="connsiteY1" fmla="*/ 749300 h 749300"/>
              <a:gd name="connsiteX2" fmla="*/ 825500 w 920750"/>
              <a:gd name="connsiteY2" fmla="*/ 742950 h 749300"/>
              <a:gd name="connsiteX3" fmla="*/ 882650 w 920750"/>
              <a:gd name="connsiteY3" fmla="*/ 82550 h 749300"/>
              <a:gd name="connsiteX4" fmla="*/ 920750 w 920750"/>
              <a:gd name="connsiteY4" fmla="*/ 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0" h="749300">
                <a:moveTo>
                  <a:pt x="0" y="635000"/>
                </a:moveTo>
                <a:lnTo>
                  <a:pt x="95250" y="749300"/>
                </a:lnTo>
                <a:lnTo>
                  <a:pt x="825500" y="742950"/>
                </a:lnTo>
                <a:lnTo>
                  <a:pt x="882650" y="82550"/>
                </a:lnTo>
                <a:lnTo>
                  <a:pt x="920750" y="0"/>
                </a:lnTo>
              </a:path>
            </a:pathLst>
          </a:custGeom>
          <a:noFill/>
          <a:ln w="127000">
            <a:solidFill>
              <a:srgbClr val="7030A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39000" y="2367336"/>
            <a:ext cx="1661124" cy="523220"/>
          </a:xfrm>
          <a:prstGeom prst="rect">
            <a:avLst/>
          </a:prstGeom>
          <a:solidFill>
            <a:srgbClr val="CC66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Proposed Tailing Embankments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387626" y="2013487"/>
            <a:ext cx="308574" cy="353849"/>
          </a:xfrm>
          <a:prstGeom prst="straightConnector1">
            <a:avLst/>
          </a:prstGeom>
          <a:ln w="50800">
            <a:solidFill>
              <a:srgbClr val="CC6600">
                <a:alpha val="9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731376" y="2673783"/>
            <a:ext cx="507624" cy="409270"/>
          </a:xfrm>
          <a:prstGeom prst="straightConnector1">
            <a:avLst/>
          </a:prstGeom>
          <a:ln w="50800">
            <a:solidFill>
              <a:srgbClr val="CC6600">
                <a:alpha val="9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7252810" y="1907977"/>
            <a:ext cx="269631" cy="211016"/>
          </a:xfrm>
          <a:custGeom>
            <a:avLst/>
            <a:gdLst>
              <a:gd name="connsiteX0" fmla="*/ 222738 w 269631"/>
              <a:gd name="connsiteY0" fmla="*/ 0 h 211016"/>
              <a:gd name="connsiteX1" fmla="*/ 0 w 269631"/>
              <a:gd name="connsiteY1" fmla="*/ 82062 h 211016"/>
              <a:gd name="connsiteX2" fmla="*/ 46892 w 269631"/>
              <a:gd name="connsiteY2" fmla="*/ 211016 h 211016"/>
              <a:gd name="connsiteX3" fmla="*/ 269631 w 269631"/>
              <a:gd name="connsiteY3" fmla="*/ 152400 h 211016"/>
              <a:gd name="connsiteX4" fmla="*/ 222738 w 269631"/>
              <a:gd name="connsiteY4" fmla="*/ 0 h 21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31" h="211016">
                <a:moveTo>
                  <a:pt x="222738" y="0"/>
                </a:moveTo>
                <a:lnTo>
                  <a:pt x="0" y="82062"/>
                </a:lnTo>
                <a:lnTo>
                  <a:pt x="46892" y="211016"/>
                </a:lnTo>
                <a:lnTo>
                  <a:pt x="269631" y="152400"/>
                </a:lnTo>
                <a:lnTo>
                  <a:pt x="222738" y="0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"/>
            <a:ext cx="5507630" cy="5958840"/>
          </a:xfrm>
          <a:prstGeom prst="rect">
            <a:avLst/>
          </a:prstGeom>
          <a:noFill/>
          <a:ln w="63500">
            <a:solidFill>
              <a:srgbClr val="7030A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813645" y="4114800"/>
            <a:ext cx="2110154" cy="2051538"/>
          </a:xfrm>
          <a:custGeom>
            <a:avLst/>
            <a:gdLst>
              <a:gd name="connsiteX0" fmla="*/ 82062 w 2110154"/>
              <a:gd name="connsiteY0" fmla="*/ 1641231 h 2051538"/>
              <a:gd name="connsiteX1" fmla="*/ 0 w 2110154"/>
              <a:gd name="connsiteY1" fmla="*/ 1840523 h 2051538"/>
              <a:gd name="connsiteX2" fmla="*/ 246185 w 2110154"/>
              <a:gd name="connsiteY2" fmla="*/ 2051538 h 2051538"/>
              <a:gd name="connsiteX3" fmla="*/ 1899139 w 2110154"/>
              <a:gd name="connsiteY3" fmla="*/ 2028092 h 2051538"/>
              <a:gd name="connsiteX4" fmla="*/ 1981200 w 2110154"/>
              <a:gd name="connsiteY4" fmla="*/ 1805354 h 2051538"/>
              <a:gd name="connsiteX5" fmla="*/ 2110154 w 2110154"/>
              <a:gd name="connsiteY5" fmla="*/ 0 h 2051538"/>
              <a:gd name="connsiteX6" fmla="*/ 1828800 w 2110154"/>
              <a:gd name="connsiteY6" fmla="*/ 35169 h 2051538"/>
              <a:gd name="connsiteX7" fmla="*/ 1758462 w 2110154"/>
              <a:gd name="connsiteY7" fmla="*/ 386862 h 2051538"/>
              <a:gd name="connsiteX8" fmla="*/ 1641231 w 2110154"/>
              <a:gd name="connsiteY8" fmla="*/ 1711569 h 2051538"/>
              <a:gd name="connsiteX9" fmla="*/ 316523 w 2110154"/>
              <a:gd name="connsiteY9" fmla="*/ 1723292 h 2051538"/>
              <a:gd name="connsiteX10" fmla="*/ 82062 w 2110154"/>
              <a:gd name="connsiteY10" fmla="*/ 1641231 h 205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0154" h="2051538">
                <a:moveTo>
                  <a:pt x="82062" y="1641231"/>
                </a:moveTo>
                <a:lnTo>
                  <a:pt x="0" y="1840523"/>
                </a:lnTo>
                <a:lnTo>
                  <a:pt x="246185" y="2051538"/>
                </a:lnTo>
                <a:lnTo>
                  <a:pt x="1899139" y="2028092"/>
                </a:lnTo>
                <a:lnTo>
                  <a:pt x="1981200" y="1805354"/>
                </a:lnTo>
                <a:lnTo>
                  <a:pt x="2110154" y="0"/>
                </a:lnTo>
                <a:lnTo>
                  <a:pt x="1828800" y="35169"/>
                </a:lnTo>
                <a:lnTo>
                  <a:pt x="1758462" y="386862"/>
                </a:lnTo>
                <a:lnTo>
                  <a:pt x="1641231" y="1711569"/>
                </a:lnTo>
                <a:lnTo>
                  <a:pt x="316523" y="1723292"/>
                </a:lnTo>
                <a:lnTo>
                  <a:pt x="82062" y="1641231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2697" y="3439180"/>
            <a:ext cx="2311534" cy="523220"/>
          </a:xfrm>
          <a:prstGeom prst="rect">
            <a:avLst/>
          </a:prstGeom>
          <a:solidFill>
            <a:srgbClr val="00B05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Proposed Tailing Embankment “Crossing 21”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7573312" y="2836985"/>
            <a:ext cx="55152" cy="602195"/>
          </a:xfrm>
          <a:prstGeom prst="straightConnector1">
            <a:avLst/>
          </a:prstGeom>
          <a:ln w="50800">
            <a:solidFill>
              <a:srgbClr val="00B050">
                <a:alpha val="9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800" y="4724400"/>
            <a:ext cx="2123800" cy="523220"/>
          </a:xfrm>
          <a:prstGeom prst="rect">
            <a:avLst/>
          </a:prstGeom>
          <a:solidFill>
            <a:srgbClr val="7030A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Proposed 2.1 mile Tailing Embankment Extension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7453837" y="2608384"/>
            <a:ext cx="269631" cy="211016"/>
          </a:xfrm>
          <a:custGeom>
            <a:avLst/>
            <a:gdLst>
              <a:gd name="connsiteX0" fmla="*/ 222738 w 269631"/>
              <a:gd name="connsiteY0" fmla="*/ 0 h 211016"/>
              <a:gd name="connsiteX1" fmla="*/ 0 w 269631"/>
              <a:gd name="connsiteY1" fmla="*/ 82062 h 211016"/>
              <a:gd name="connsiteX2" fmla="*/ 46892 w 269631"/>
              <a:gd name="connsiteY2" fmla="*/ 211016 h 211016"/>
              <a:gd name="connsiteX3" fmla="*/ 269631 w 269631"/>
              <a:gd name="connsiteY3" fmla="*/ 152400 h 211016"/>
              <a:gd name="connsiteX4" fmla="*/ 222738 w 269631"/>
              <a:gd name="connsiteY4" fmla="*/ 0 h 21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31" h="211016">
                <a:moveTo>
                  <a:pt x="222738" y="0"/>
                </a:moveTo>
                <a:lnTo>
                  <a:pt x="0" y="82062"/>
                </a:lnTo>
                <a:lnTo>
                  <a:pt x="46892" y="211016"/>
                </a:lnTo>
                <a:lnTo>
                  <a:pt x="269631" y="152400"/>
                </a:lnTo>
                <a:lnTo>
                  <a:pt x="222738" y="0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366410" y="788670"/>
            <a:ext cx="5303520" cy="2880360"/>
          </a:xfrm>
          <a:custGeom>
            <a:avLst/>
            <a:gdLst>
              <a:gd name="connsiteX0" fmla="*/ 0 w 5303520"/>
              <a:gd name="connsiteY0" fmla="*/ 2880360 h 2880360"/>
              <a:gd name="connsiteX1" fmla="*/ 891540 w 5303520"/>
              <a:gd name="connsiteY1" fmla="*/ 2560320 h 2880360"/>
              <a:gd name="connsiteX2" fmla="*/ 948690 w 5303520"/>
              <a:gd name="connsiteY2" fmla="*/ 2548890 h 2880360"/>
              <a:gd name="connsiteX3" fmla="*/ 1268730 w 5303520"/>
              <a:gd name="connsiteY3" fmla="*/ 2651760 h 2880360"/>
              <a:gd name="connsiteX4" fmla="*/ 1508760 w 5303520"/>
              <a:gd name="connsiteY4" fmla="*/ 2491740 h 2880360"/>
              <a:gd name="connsiteX5" fmla="*/ 1691640 w 5303520"/>
              <a:gd name="connsiteY5" fmla="*/ 2251710 h 2880360"/>
              <a:gd name="connsiteX6" fmla="*/ 1954530 w 5303520"/>
              <a:gd name="connsiteY6" fmla="*/ 2023110 h 2880360"/>
              <a:gd name="connsiteX7" fmla="*/ 2491740 w 5303520"/>
              <a:gd name="connsiteY7" fmla="*/ 1954530 h 2880360"/>
              <a:gd name="connsiteX8" fmla="*/ 2948940 w 5303520"/>
              <a:gd name="connsiteY8" fmla="*/ 1714500 h 2880360"/>
              <a:gd name="connsiteX9" fmla="*/ 3120390 w 5303520"/>
              <a:gd name="connsiteY9" fmla="*/ 1520190 h 2880360"/>
              <a:gd name="connsiteX10" fmla="*/ 3246120 w 5303520"/>
              <a:gd name="connsiteY10" fmla="*/ 1383030 h 2880360"/>
              <a:gd name="connsiteX11" fmla="*/ 3474720 w 5303520"/>
              <a:gd name="connsiteY11" fmla="*/ 1234440 h 2880360"/>
              <a:gd name="connsiteX12" fmla="*/ 3703320 w 5303520"/>
              <a:gd name="connsiteY12" fmla="*/ 1165860 h 2880360"/>
              <a:gd name="connsiteX13" fmla="*/ 3931920 w 5303520"/>
              <a:gd name="connsiteY13" fmla="*/ 1177290 h 2880360"/>
              <a:gd name="connsiteX14" fmla="*/ 4183380 w 5303520"/>
              <a:gd name="connsiteY14" fmla="*/ 1165860 h 2880360"/>
              <a:gd name="connsiteX15" fmla="*/ 4400550 w 5303520"/>
              <a:gd name="connsiteY15" fmla="*/ 1028700 h 2880360"/>
              <a:gd name="connsiteX16" fmla="*/ 4514850 w 5303520"/>
              <a:gd name="connsiteY16" fmla="*/ 742950 h 2880360"/>
              <a:gd name="connsiteX17" fmla="*/ 4800600 w 5303520"/>
              <a:gd name="connsiteY17" fmla="*/ 491490 h 2880360"/>
              <a:gd name="connsiteX18" fmla="*/ 5303520 w 5303520"/>
              <a:gd name="connsiteY18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880360">
                <a:moveTo>
                  <a:pt x="0" y="2880360"/>
                </a:moveTo>
                <a:lnTo>
                  <a:pt x="891540" y="2560320"/>
                </a:lnTo>
                <a:lnTo>
                  <a:pt x="948690" y="2548890"/>
                </a:lnTo>
                <a:lnTo>
                  <a:pt x="1268730" y="2651760"/>
                </a:lnTo>
                <a:lnTo>
                  <a:pt x="1508760" y="2491740"/>
                </a:lnTo>
                <a:lnTo>
                  <a:pt x="1691640" y="2251710"/>
                </a:lnTo>
                <a:lnTo>
                  <a:pt x="1954530" y="2023110"/>
                </a:lnTo>
                <a:lnTo>
                  <a:pt x="2491740" y="1954530"/>
                </a:lnTo>
                <a:lnTo>
                  <a:pt x="2948940" y="1714500"/>
                </a:lnTo>
                <a:lnTo>
                  <a:pt x="3120390" y="1520190"/>
                </a:lnTo>
                <a:lnTo>
                  <a:pt x="3246120" y="1383030"/>
                </a:lnTo>
                <a:lnTo>
                  <a:pt x="3474720" y="1234440"/>
                </a:lnTo>
                <a:lnTo>
                  <a:pt x="3703320" y="1165860"/>
                </a:lnTo>
                <a:lnTo>
                  <a:pt x="3931920" y="1177290"/>
                </a:lnTo>
                <a:lnTo>
                  <a:pt x="4183380" y="1165860"/>
                </a:lnTo>
                <a:lnTo>
                  <a:pt x="4400550" y="1028700"/>
                </a:lnTo>
                <a:lnTo>
                  <a:pt x="4514850" y="742950"/>
                </a:lnTo>
                <a:lnTo>
                  <a:pt x="4800600" y="491490"/>
                </a:lnTo>
                <a:lnTo>
                  <a:pt x="5303520" y="0"/>
                </a:lnTo>
              </a:path>
            </a:pathLst>
          </a:custGeom>
          <a:noFill/>
          <a:ln w="889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081782">
            <a:off x="4911824" y="2772461"/>
            <a:ext cx="972510" cy="307777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Yuba River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0630" y="609600"/>
            <a:ext cx="1692964" cy="307777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Daguerre Point Dam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250830" y="917377"/>
            <a:ext cx="304800" cy="301823"/>
          </a:xfrm>
          <a:prstGeom prst="line">
            <a:avLst/>
          </a:prstGeom>
          <a:ln w="127000">
            <a:solidFill>
              <a:srgbClr val="C0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8" grpId="0" uiExpand="1" build="p"/>
      <p:bldP spid="50" grpId="0" animBg="1"/>
      <p:bldP spid="51" grpId="0" animBg="1"/>
      <p:bldP spid="52" grpId="0" animBg="1"/>
      <p:bldP spid="53" grpId="0" animBg="1"/>
      <p:bldP spid="47" grpId="0" animBg="1"/>
      <p:bldP spid="45" grpId="0" animBg="1"/>
      <p:bldP spid="45" grpId="1" animBg="1"/>
      <p:bldP spid="45" grpId="2" animBg="1"/>
      <p:bldP spid="4" grpId="0" animBg="1"/>
      <p:bldP spid="4" grpId="1" animBg="1"/>
      <p:bldP spid="4" grpId="2" animBg="1"/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17" grpId="0" animBg="1"/>
      <p:bldP spid="17" grpId="1" animBg="1"/>
      <p:bldP spid="17" grpId="2" animBg="1"/>
      <p:bldP spid="24" grpId="0" animBg="1"/>
      <p:bldP spid="24" grpId="1" animBg="1"/>
      <p:bldP spid="24" grpId="2" animBg="1"/>
      <p:bldP spid="28" grpId="0" animBg="1"/>
      <p:bldP spid="28" grpId="1" animBg="1"/>
      <p:bldP spid="28" grpId="2" animBg="1"/>
      <p:bldP spid="5" grpId="0" animBg="1"/>
      <p:bldP spid="5" grpId="1" animBg="1"/>
      <p:bldP spid="5" grpId="2" animBg="1"/>
      <p:bldP spid="11" grpId="0" animBg="1"/>
      <p:bldP spid="11" grpId="1" animBg="1"/>
      <p:bldP spid="11" grpId="2" animBg="1"/>
      <p:bldP spid="10" grpId="0" animBg="1"/>
      <p:bldP spid="10" grpId="1" animBg="1"/>
      <p:bldP spid="10" grpId="2" animBg="1"/>
      <p:bldP spid="59" grpId="0" animBg="1"/>
      <p:bldP spid="59" grpId="1" animBg="1"/>
      <p:bldP spid="59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13" grpId="0" animBg="1"/>
      <p:bldP spid="13" grpId="1" animBg="1"/>
      <p:bldP spid="1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COMMENTS &amp; ENDORSEMENTS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lvl="0" indent="-231775">
              <a:spcBef>
                <a:spcPts val="2400"/>
              </a:spcBef>
            </a:pPr>
            <a:r>
              <a:rPr lang="en-US" sz="2000" dirty="0" smtClean="0">
                <a:solidFill>
                  <a:srgbClr val="FFCF37"/>
                </a:solidFill>
              </a:rPr>
              <a:t>U.S. Army Corps of Engineers </a:t>
            </a:r>
            <a:r>
              <a:rPr lang="en-US" sz="2000" dirty="0" smtClean="0"/>
              <a:t>non-federal letter </a:t>
            </a:r>
            <a:r>
              <a:rPr lang="en-US" sz="2000" dirty="0" smtClean="0">
                <a:solidFill>
                  <a:srgbClr val="FFCF37"/>
                </a:solidFill>
              </a:rPr>
              <a:t>received</a:t>
            </a:r>
            <a:r>
              <a:rPr lang="en-US" sz="2000" dirty="0" smtClean="0"/>
              <a:t> August 27, 2015</a:t>
            </a:r>
          </a:p>
          <a:p>
            <a:pPr marL="664528" lvl="1" indent="-231775">
              <a:spcBef>
                <a:spcPts val="1000"/>
              </a:spcBef>
            </a:pPr>
            <a:r>
              <a:rPr lang="en-US" sz="2000" dirty="0" smtClean="0"/>
              <a:t>USACE District Engineer has no comments or recommendations because the project does not affect a federally constructed project</a:t>
            </a:r>
          </a:p>
          <a:p>
            <a:pPr marL="344488" lvl="0" indent="-231775">
              <a:spcBef>
                <a:spcPts val="5000"/>
              </a:spcBef>
            </a:pPr>
            <a:r>
              <a:rPr lang="en-US" sz="2000" dirty="0" smtClean="0">
                <a:solidFill>
                  <a:srgbClr val="FFCF37"/>
                </a:solidFill>
              </a:rPr>
              <a:t>TRLIA endorsed </a:t>
            </a:r>
            <a:r>
              <a:rPr lang="en-US" sz="2000" dirty="0" smtClean="0"/>
              <a:t>the project on May 28, 2015 – the Goldfields are not currently part of an existing LMA, therefore TRLIA will be responsible for maintenance of this interim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772400" cy="38100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319" y="383381"/>
            <a:ext cx="6365081" cy="6093619"/>
          </a:xfrm>
          <a:prstGeom prst="rect">
            <a:avLst/>
          </a:prstGeom>
          <a:noFill/>
          <a:ln w="63500">
            <a:solidFill>
              <a:srgbClr val="00B0F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0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BACKGROUND (1/2)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TRLIA constructed a group </a:t>
            </a:r>
            <a:r>
              <a:rPr lang="en-US" sz="2000" dirty="0"/>
              <a:t>of projects </a:t>
            </a:r>
            <a:r>
              <a:rPr lang="en-US" sz="2000" dirty="0" smtClean="0"/>
              <a:t>to </a:t>
            </a:r>
            <a:r>
              <a:rPr lang="en-US" sz="2000" dirty="0"/>
              <a:t>provide 200-year flood protection </a:t>
            </a:r>
            <a:r>
              <a:rPr lang="en-US" sz="2000" dirty="0" smtClean="0"/>
              <a:t>to the </a:t>
            </a:r>
            <a:r>
              <a:rPr lang="en-US" sz="2000" dirty="0"/>
              <a:t>RD 784 urban </a:t>
            </a:r>
            <a:r>
              <a:rPr lang="en-US" sz="2000" dirty="0" smtClean="0"/>
              <a:t>area </a:t>
            </a:r>
            <a:r>
              <a:rPr lang="en-US" sz="2000" dirty="0" smtClean="0">
                <a:solidFill>
                  <a:schemeClr val="accent1"/>
                </a:solidFill>
              </a:rPr>
              <a:t>(10 </a:t>
            </a:r>
            <a:r>
              <a:rPr lang="en-US" sz="2000" dirty="0">
                <a:solidFill>
                  <a:schemeClr val="accent1"/>
                </a:solidFill>
              </a:rPr>
              <a:t>years </a:t>
            </a:r>
            <a:r>
              <a:rPr lang="en-US" sz="2000" dirty="0" smtClean="0">
                <a:solidFill>
                  <a:schemeClr val="accent1"/>
                </a:solidFill>
              </a:rPr>
              <a:t>and </a:t>
            </a:r>
            <a:r>
              <a:rPr lang="en-US" sz="2000" dirty="0">
                <a:solidFill>
                  <a:schemeClr val="accent1"/>
                </a:solidFill>
              </a:rPr>
              <a:t>nearly $400 </a:t>
            </a:r>
            <a:r>
              <a:rPr lang="en-US" sz="2000" dirty="0" smtClean="0">
                <a:solidFill>
                  <a:schemeClr val="accent1"/>
                </a:solidFill>
              </a:rPr>
              <a:t>million)</a:t>
            </a:r>
          </a:p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A </a:t>
            </a:r>
            <a:r>
              <a:rPr lang="en-US" sz="2000" dirty="0"/>
              <a:t>permanent 200-year flood protection project </a:t>
            </a:r>
            <a:r>
              <a:rPr lang="en-US" sz="2000" dirty="0" smtClean="0"/>
              <a:t>is </a:t>
            </a:r>
            <a:r>
              <a:rPr lang="en-US" sz="2000" dirty="0"/>
              <a:t>currently in </a:t>
            </a:r>
            <a:r>
              <a:rPr lang="en-US" sz="2000" dirty="0" smtClean="0"/>
              <a:t>design</a:t>
            </a:r>
            <a:endParaRPr lang="en-US" sz="2000" dirty="0"/>
          </a:p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Goldfields were formed </a:t>
            </a:r>
            <a:r>
              <a:rPr lang="en-US" sz="2000" dirty="0"/>
              <a:t>by </a:t>
            </a:r>
            <a:r>
              <a:rPr lang="en-US" sz="2000" dirty="0" smtClean="0"/>
              <a:t>hydraulic </a:t>
            </a:r>
            <a:r>
              <a:rPr lang="en-US" sz="2000" dirty="0"/>
              <a:t>mining </a:t>
            </a:r>
            <a:r>
              <a:rPr lang="en-US" sz="2000" dirty="0" smtClean="0">
                <a:solidFill>
                  <a:schemeClr val="accent1"/>
                </a:solidFill>
              </a:rPr>
              <a:t>(since the </a:t>
            </a:r>
            <a:r>
              <a:rPr lang="en-US" sz="2000" dirty="0">
                <a:solidFill>
                  <a:schemeClr val="accent1"/>
                </a:solidFill>
              </a:rPr>
              <a:t>early </a:t>
            </a:r>
            <a:r>
              <a:rPr lang="en-US" sz="2000" dirty="0" smtClean="0">
                <a:solidFill>
                  <a:schemeClr val="accent1"/>
                </a:solidFill>
              </a:rPr>
              <a:t>1900s)</a:t>
            </a:r>
          </a:p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RD 784 </a:t>
            </a:r>
            <a:r>
              <a:rPr lang="en-US" sz="2000" dirty="0" smtClean="0"/>
              <a:t>levee </a:t>
            </a:r>
            <a:r>
              <a:rPr lang="en-US" sz="2000" dirty="0"/>
              <a:t>system is part of the SPFC within the Sacramento River Flood Control Project (SRFCP</a:t>
            </a:r>
            <a:r>
              <a:rPr lang="en-US" sz="2000" dirty="0" smtClean="0"/>
              <a:t>) and in </a:t>
            </a:r>
            <a:r>
              <a:rPr lang="en-US" sz="2000" dirty="0"/>
              <a:t>a 1953 memorandum between the Federal government and the State of California, the </a:t>
            </a:r>
            <a:r>
              <a:rPr lang="en-US" sz="2000" dirty="0" smtClean="0"/>
              <a:t>Goldfields are called “high </a:t>
            </a:r>
            <a:r>
              <a:rPr lang="en-US" sz="2000" dirty="0"/>
              <a:t>ground</a:t>
            </a:r>
            <a:r>
              <a:rPr lang="en-US" sz="2000" dirty="0" smtClean="0"/>
              <a:t>”</a:t>
            </a:r>
          </a:p>
          <a:p>
            <a:pPr marL="341313" indent="-230188">
              <a:spcBef>
                <a:spcPts val="1400"/>
              </a:spcBef>
            </a:pPr>
            <a:r>
              <a:rPr lang="en-US" sz="2000" dirty="0"/>
              <a:t>Research for the “high ground” determination indicates the decision was made </a:t>
            </a:r>
            <a:r>
              <a:rPr lang="en-US" sz="2000" dirty="0">
                <a:solidFill>
                  <a:srgbClr val="FFCF37"/>
                </a:solidFill>
              </a:rPr>
              <a:t>based on </a:t>
            </a:r>
            <a:r>
              <a:rPr lang="en-US" sz="2000" dirty="0" smtClean="0">
                <a:solidFill>
                  <a:srgbClr val="FFCF37"/>
                </a:solidFill>
              </a:rPr>
              <a:t>an original Yuba </a:t>
            </a:r>
            <a:r>
              <a:rPr lang="en-US" sz="2000" dirty="0">
                <a:solidFill>
                  <a:srgbClr val="FFCF37"/>
                </a:solidFill>
              </a:rPr>
              <a:t>River design flow of 120,000 cfs</a:t>
            </a:r>
            <a:endParaRPr lang="en-US" sz="2000" dirty="0"/>
          </a:p>
          <a:p>
            <a:pPr marL="341313" indent="-230188">
              <a:spcBef>
                <a:spcPts val="1400"/>
              </a:spcBef>
            </a:pPr>
            <a:r>
              <a:rPr lang="en-US" sz="2000" dirty="0"/>
              <a:t>Design flow was </a:t>
            </a:r>
            <a:r>
              <a:rPr lang="en-US" sz="2000" dirty="0">
                <a:solidFill>
                  <a:srgbClr val="FFCF37"/>
                </a:solidFill>
              </a:rPr>
              <a:t>increased to 180,000 cfs in 1970 </a:t>
            </a:r>
            <a:r>
              <a:rPr lang="en-US" sz="2000" dirty="0"/>
              <a:t>with the authorization of the New Bullards Bar Dam on the North Fork of the Yuba River </a:t>
            </a:r>
          </a:p>
          <a:p>
            <a:pPr marL="341313" indent="-230188">
              <a:spcBef>
                <a:spcPts val="1400"/>
              </a:spcBef>
            </a:pPr>
            <a:r>
              <a:rPr lang="en-US" sz="2000" dirty="0"/>
              <a:t>TRLIA has been </a:t>
            </a:r>
            <a:r>
              <a:rPr lang="en-US" sz="2000" dirty="0">
                <a:solidFill>
                  <a:srgbClr val="FFCF37"/>
                </a:solidFill>
              </a:rPr>
              <a:t>unable to locate </a:t>
            </a:r>
            <a:r>
              <a:rPr lang="en-US" sz="2000" dirty="0"/>
              <a:t>documentation from the USACE or State to confirm that the </a:t>
            </a:r>
            <a:r>
              <a:rPr lang="en-US" sz="2000" dirty="0">
                <a:solidFill>
                  <a:srgbClr val="FFCF37"/>
                </a:solidFill>
              </a:rPr>
              <a:t>Goldfields would function as high ground at 180,000 cfs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4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BACKGROUND (2/2)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Evaluations from </a:t>
            </a:r>
            <a:r>
              <a:rPr lang="en-US" sz="2000" dirty="0"/>
              <a:t>2010 to </a:t>
            </a:r>
            <a:r>
              <a:rPr lang="en-US" sz="2000" dirty="0" smtClean="0"/>
              <a:t>2013 identified </a:t>
            </a:r>
            <a:r>
              <a:rPr lang="en-US" sz="2000" dirty="0"/>
              <a:t>significant erosion points in the south bank tailing mounds of the Yuba </a:t>
            </a:r>
            <a:r>
              <a:rPr lang="en-US" sz="2000" dirty="0" smtClean="0"/>
              <a:t>River that may </a:t>
            </a:r>
            <a:r>
              <a:rPr lang="en-US" sz="2000" dirty="0"/>
              <a:t>breach </a:t>
            </a:r>
            <a:r>
              <a:rPr lang="en-US" sz="2000" dirty="0" smtClean="0"/>
              <a:t>and </a:t>
            </a:r>
            <a:r>
              <a:rPr lang="en-US" sz="2000" dirty="0"/>
              <a:t>allow Yuba River flood flows to enter the </a:t>
            </a:r>
            <a:r>
              <a:rPr lang="en-US" sz="2000" dirty="0" smtClean="0"/>
              <a:t>Goldfields during a 100-year event </a:t>
            </a:r>
          </a:p>
          <a:p>
            <a:pPr marL="661353" lvl="1" indent="-230188">
              <a:spcBef>
                <a:spcPts val="4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if </a:t>
            </a:r>
            <a:r>
              <a:rPr lang="en-US" sz="2000" dirty="0">
                <a:solidFill>
                  <a:schemeClr val="accent1"/>
                </a:solidFill>
              </a:rPr>
              <a:t>the Goldfields </a:t>
            </a:r>
            <a:r>
              <a:rPr lang="en-US" sz="2000" dirty="0" smtClean="0">
                <a:solidFill>
                  <a:schemeClr val="accent1"/>
                </a:solidFill>
              </a:rPr>
              <a:t>can’t contain the flows </a:t>
            </a:r>
            <a:r>
              <a:rPr lang="en-US" sz="2000" dirty="0">
                <a:solidFill>
                  <a:schemeClr val="accent1"/>
                </a:solidFill>
              </a:rPr>
              <a:t>then flooding in </a:t>
            </a:r>
            <a:r>
              <a:rPr lang="en-US" sz="2000" dirty="0" smtClean="0">
                <a:solidFill>
                  <a:schemeClr val="accent1"/>
                </a:solidFill>
              </a:rPr>
              <a:t>RD 784’s </a:t>
            </a:r>
            <a:r>
              <a:rPr lang="en-US" sz="2000" dirty="0">
                <a:solidFill>
                  <a:schemeClr val="accent1"/>
                </a:solidFill>
              </a:rPr>
              <a:t>urban area could occur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proposed interim </a:t>
            </a:r>
            <a:r>
              <a:rPr lang="en-US" sz="2000" dirty="0" smtClean="0"/>
              <a:t>project is </a:t>
            </a:r>
            <a:r>
              <a:rPr lang="en-US" sz="2000" dirty="0"/>
              <a:t>in advance of the </a:t>
            </a:r>
            <a:r>
              <a:rPr lang="en-US" sz="2000" dirty="0" smtClean="0"/>
              <a:t>future </a:t>
            </a:r>
            <a:r>
              <a:rPr lang="en-US" sz="2000" dirty="0"/>
              <a:t>200-year flood protection project for the </a:t>
            </a:r>
            <a:r>
              <a:rPr lang="en-US" sz="2000" dirty="0" smtClean="0"/>
              <a:t>Goldfields and would </a:t>
            </a:r>
            <a:r>
              <a:rPr lang="en-US" sz="2000" dirty="0"/>
              <a:t>improve the functionality of the SPFC, without modifying SPFC facilities or affecting the </a:t>
            </a:r>
            <a:r>
              <a:rPr lang="en-US" sz="2000" dirty="0" smtClean="0"/>
              <a:t>SRFCP </a:t>
            </a:r>
          </a:p>
          <a:p>
            <a:pPr marL="341313" indent="-230188">
              <a:spcBef>
                <a:spcPts val="1400"/>
              </a:spcBef>
            </a:pPr>
            <a:r>
              <a:rPr lang="en-US" sz="2000" dirty="0" smtClean="0"/>
              <a:t>It </a:t>
            </a:r>
            <a:r>
              <a:rPr lang="en-US" sz="2000" dirty="0"/>
              <a:t>will prevent flanking of the SPFC facilities during a 100-year </a:t>
            </a:r>
            <a:r>
              <a:rPr lang="en-US" sz="2000" dirty="0" smtClean="0"/>
              <a:t>event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8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341313" indent="-230188">
              <a:spcBef>
                <a:spcPts val="1600"/>
              </a:spcBef>
            </a:pPr>
            <a:r>
              <a:rPr lang="en-US" sz="1800" dirty="0"/>
              <a:t>Due to </a:t>
            </a:r>
            <a:r>
              <a:rPr lang="en-US" sz="1800" dirty="0" smtClean="0"/>
              <a:t>current </a:t>
            </a:r>
            <a:r>
              <a:rPr lang="en-US" sz="1800" dirty="0"/>
              <a:t>public safety </a:t>
            </a:r>
            <a:r>
              <a:rPr lang="en-US" sz="1800" dirty="0" smtClean="0"/>
              <a:t>risk to RD 784 urban area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TRLIA </a:t>
            </a:r>
            <a:r>
              <a:rPr lang="en-US" sz="1800" dirty="0"/>
              <a:t>is requesting Board approval to </a:t>
            </a:r>
            <a:r>
              <a:rPr lang="en-US" sz="1800" dirty="0" smtClean="0"/>
              <a:t>continue the interim </a:t>
            </a:r>
            <a:r>
              <a:rPr lang="en-US" sz="1800" dirty="0"/>
              <a:t>100-year </a:t>
            </a:r>
            <a:r>
              <a:rPr lang="en-US" sz="1800" dirty="0" smtClean="0"/>
              <a:t>construction through the flood season**</a:t>
            </a:r>
          </a:p>
          <a:p>
            <a:pPr marL="341313" indent="-230188">
              <a:spcBef>
                <a:spcPts val="800"/>
              </a:spcBef>
            </a:pPr>
            <a:r>
              <a:rPr lang="en-US" sz="1800" dirty="0" smtClean="0"/>
              <a:t>The following Board standard applies to TRLIA’s requests:</a:t>
            </a:r>
          </a:p>
          <a:p>
            <a:pPr marL="573088" lvl="1" indent="-231775">
              <a:spcBef>
                <a:spcPts val="0"/>
              </a:spcBef>
            </a:pPr>
            <a:r>
              <a:rPr lang="en-US" sz="1800" i="1" dirty="0" smtClean="0">
                <a:solidFill>
                  <a:srgbClr val="FFFF00"/>
                </a:solidFill>
              </a:rPr>
              <a:t>§ </a:t>
            </a:r>
            <a:r>
              <a:rPr lang="en-US" sz="1800" i="1" dirty="0">
                <a:solidFill>
                  <a:srgbClr val="FFFF00"/>
                </a:solidFill>
              </a:rPr>
              <a:t>112(b)(2) </a:t>
            </a:r>
            <a:r>
              <a:rPr lang="en-US" sz="1800" i="1" dirty="0"/>
              <a:t>– “The board, at the prior written request of the applicant, may allow work to be done </a:t>
            </a:r>
            <a:r>
              <a:rPr lang="en-US" sz="1800" i="1" dirty="0" smtClean="0"/>
              <a:t>during </a:t>
            </a:r>
            <a:r>
              <a:rPr lang="en-US" sz="1800" i="1" dirty="0"/>
              <a:t>the flood season within the floodway, provided that, in the judgment of the board, forecasts for weather and river conditions are favorable.”</a:t>
            </a:r>
            <a:endParaRPr lang="en-US" sz="1800" dirty="0"/>
          </a:p>
          <a:p>
            <a:pPr marL="341313" indent="-230188">
              <a:spcBef>
                <a:spcPts val="800"/>
              </a:spcBef>
            </a:pPr>
            <a:r>
              <a:rPr lang="en-US" sz="1800" dirty="0" smtClean="0"/>
              <a:t>Per </a:t>
            </a:r>
            <a:r>
              <a:rPr lang="en-US" sz="1800" dirty="0"/>
              <a:t>Title 23, Table 8.1, the flood season for the </a:t>
            </a:r>
            <a:r>
              <a:rPr lang="en-US" sz="1800" dirty="0" smtClean="0"/>
              <a:t>Yuba </a:t>
            </a:r>
            <a:r>
              <a:rPr lang="en-US" sz="1800" dirty="0"/>
              <a:t>River is November 1 to April </a:t>
            </a:r>
            <a:r>
              <a:rPr lang="en-US" sz="1800" dirty="0" smtClean="0"/>
              <a:t>15 </a:t>
            </a:r>
          </a:p>
          <a:p>
            <a:pPr marL="573088" lvl="1" indent="-231775">
              <a:spcBef>
                <a:spcPts val="0"/>
              </a:spcBef>
            </a:pPr>
            <a:r>
              <a:rPr lang="en-US" sz="1800" dirty="0" smtClean="0"/>
              <a:t>Request allows construction during the flood season, as needed for completion</a:t>
            </a:r>
            <a:endParaRPr lang="en-US" sz="1800" dirty="0"/>
          </a:p>
          <a:p>
            <a:pPr marL="341313" indent="-230188">
              <a:spcBef>
                <a:spcPts val="800"/>
              </a:spcBef>
            </a:pPr>
            <a:r>
              <a:rPr lang="en-US" sz="1800" dirty="0"/>
              <a:t>TRLIA </a:t>
            </a:r>
            <a:r>
              <a:rPr lang="en-US" sz="1800" dirty="0" smtClean="0"/>
              <a:t>determined it </a:t>
            </a:r>
            <a:r>
              <a:rPr lang="en-US" sz="1800" dirty="0"/>
              <a:t>is possible to </a:t>
            </a:r>
            <a:r>
              <a:rPr lang="en-US" sz="1800" dirty="0" smtClean="0"/>
              <a:t>construct </a:t>
            </a:r>
            <a:r>
              <a:rPr lang="en-US" sz="1800" dirty="0"/>
              <a:t>during the flood season </a:t>
            </a:r>
            <a:r>
              <a:rPr lang="en-US" sz="1800" dirty="0" smtClean="0"/>
              <a:t>in </a:t>
            </a:r>
            <a:r>
              <a:rPr lang="en-US" sz="1800" dirty="0"/>
              <a:t>wet </a:t>
            </a:r>
            <a:r>
              <a:rPr lang="en-US" sz="1800" dirty="0" smtClean="0"/>
              <a:t>weather: </a:t>
            </a:r>
          </a:p>
          <a:p>
            <a:pPr marL="576263" lvl="1" indent="-238125">
              <a:spcBef>
                <a:spcPts val="200"/>
              </a:spcBef>
            </a:pPr>
            <a:r>
              <a:rPr lang="en-US" sz="1800" dirty="0" smtClean="0"/>
              <a:t>material </a:t>
            </a:r>
            <a:r>
              <a:rPr lang="en-US" sz="1800" dirty="0"/>
              <a:t>properties of </a:t>
            </a:r>
            <a:r>
              <a:rPr lang="en-US" sz="1800" dirty="0" smtClean="0"/>
              <a:t>dredge tailings, which drain freely </a:t>
            </a:r>
            <a:r>
              <a:rPr lang="en-US" sz="1800" dirty="0" smtClean="0">
                <a:sym typeface="Wingdings" panose="05000000000000000000" pitchFamily="2" charset="2"/>
              </a:rPr>
              <a:t> within a few days of heavy rain it can be excavated, placed, and compacted without pumping issues*</a:t>
            </a:r>
            <a:endParaRPr lang="en-US" sz="1800" dirty="0" smtClean="0"/>
          </a:p>
          <a:p>
            <a:pPr marL="576263" lvl="1" indent="-238125">
              <a:spcBef>
                <a:spcPts val="200"/>
              </a:spcBef>
            </a:pPr>
            <a:r>
              <a:rPr lang="en-US" sz="1800" dirty="0" smtClean="0"/>
              <a:t>proposed embankments separated </a:t>
            </a:r>
            <a:r>
              <a:rPr lang="en-US" sz="1800" dirty="0"/>
              <a:t>from the Yuba River by thousands of feet </a:t>
            </a:r>
            <a:endParaRPr lang="en-US" sz="1800" dirty="0" smtClean="0"/>
          </a:p>
          <a:p>
            <a:pPr marL="576263" lvl="1" indent="-238125">
              <a:spcBef>
                <a:spcPts val="200"/>
              </a:spcBef>
            </a:pPr>
            <a:r>
              <a:rPr lang="en-US" sz="1800" dirty="0" smtClean="0"/>
              <a:t>shaping </a:t>
            </a:r>
            <a:r>
              <a:rPr lang="en-US" sz="1800" dirty="0"/>
              <a:t>of these embankments with dredge tailing fill will not adversely impact river hydraulics during or after </a:t>
            </a:r>
            <a:r>
              <a:rPr lang="en-US" sz="1800" dirty="0" smtClean="0"/>
              <a:t>construction because of existing activities and conditions</a:t>
            </a:r>
          </a:p>
          <a:p>
            <a:pPr marL="341313" indent="-230188">
              <a:spcBef>
                <a:spcPts val="800"/>
              </a:spcBef>
            </a:pPr>
            <a:r>
              <a:rPr lang="en-US" sz="1800" dirty="0" smtClean="0"/>
              <a:t>Board staff determined that the variance to Board’s </a:t>
            </a:r>
            <a:r>
              <a:rPr lang="en-US" sz="1800" dirty="0"/>
              <a:t>standards </a:t>
            </a:r>
            <a:r>
              <a:rPr lang="en-US" sz="1800" dirty="0" smtClean="0"/>
              <a:t>can be approved without </a:t>
            </a:r>
            <a:r>
              <a:rPr lang="en-US" sz="1800" dirty="0"/>
              <a:t>adverse risk to the SRFCP or SPFC </a:t>
            </a:r>
            <a:r>
              <a:rPr lang="en-US" sz="1800" dirty="0" smtClean="0"/>
              <a:t>facilities and can </a:t>
            </a:r>
            <a:r>
              <a:rPr lang="en-US" sz="1800" dirty="0"/>
              <a:t>be constructed in this area regardless of weather conditions </a:t>
            </a:r>
            <a:r>
              <a:rPr lang="en-US" sz="1800" dirty="0" smtClean="0"/>
              <a:t>(Special Condition TWENTY-FOUR added to permit)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 SEASON CONSTRUCTION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6172200"/>
            <a:ext cx="3124200" cy="228600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" y="3352800"/>
            <a:ext cx="8294370" cy="2160270"/>
          </a:xfrm>
          <a:prstGeom prst="rect">
            <a:avLst/>
          </a:prstGeom>
          <a:noFill/>
          <a:ln w="63500">
            <a:solidFill>
              <a:srgbClr val="7030A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64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7219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>
            <a:noAutofit/>
          </a:bodyPr>
          <a:lstStyle/>
          <a:p>
            <a:pPr marL="338138" indent="-225425"/>
            <a:r>
              <a:rPr lang="en-US" sz="1800" dirty="0" smtClean="0"/>
              <a:t>Project </a:t>
            </a:r>
            <a:r>
              <a:rPr lang="en-US" sz="1800" dirty="0"/>
              <a:t>is located on property owned in fee by Western Aggregates </a:t>
            </a:r>
            <a:r>
              <a:rPr lang="en-US" sz="1800" dirty="0">
                <a:solidFill>
                  <a:schemeClr val="accent1"/>
                </a:solidFill>
              </a:rPr>
              <a:t>(for the 2.1 miles of embankment extension)</a:t>
            </a:r>
            <a:r>
              <a:rPr lang="en-US" sz="1800" dirty="0"/>
              <a:t> and the USACE </a:t>
            </a:r>
            <a:r>
              <a:rPr lang="en-US" sz="1800" dirty="0">
                <a:solidFill>
                  <a:schemeClr val="accent1"/>
                </a:solidFill>
              </a:rPr>
              <a:t>(for the “Crossing 21” embankment location</a:t>
            </a:r>
            <a:r>
              <a:rPr lang="en-US" sz="1800" dirty="0" smtClean="0">
                <a:solidFill>
                  <a:schemeClr val="accent1"/>
                </a:solidFill>
              </a:rPr>
              <a:t>)</a:t>
            </a:r>
            <a:r>
              <a:rPr lang="en-US" sz="1800" dirty="0" smtClean="0"/>
              <a:t>  </a:t>
            </a:r>
          </a:p>
          <a:p>
            <a:pPr marL="658178" lvl="1" indent="-225425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The </a:t>
            </a:r>
            <a:r>
              <a:rPr lang="en-US" sz="1800" dirty="0">
                <a:solidFill>
                  <a:schemeClr val="accent1"/>
                </a:solidFill>
              </a:rPr>
              <a:t>lands are regulated by the State Mining and Geology </a:t>
            </a:r>
            <a:r>
              <a:rPr lang="en-US" sz="1800" dirty="0" smtClean="0">
                <a:solidFill>
                  <a:schemeClr val="accent1"/>
                </a:solidFill>
              </a:rPr>
              <a:t>Board  </a:t>
            </a:r>
          </a:p>
          <a:p>
            <a:pPr marL="658178" lvl="1" indent="-225425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Western </a:t>
            </a:r>
            <a:r>
              <a:rPr lang="en-US" sz="1800" dirty="0">
                <a:solidFill>
                  <a:schemeClr val="accent1"/>
                </a:solidFill>
              </a:rPr>
              <a:t>Aggregates holds vested surface aggregate mining rights along the </a:t>
            </a:r>
            <a:r>
              <a:rPr lang="en-US" sz="1800" dirty="0" smtClean="0">
                <a:solidFill>
                  <a:schemeClr val="accent1"/>
                </a:solidFill>
              </a:rPr>
              <a:t>embankment extension</a:t>
            </a:r>
          </a:p>
          <a:p>
            <a:pPr marL="658178" lvl="1" indent="-225425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Cal-Sierra </a:t>
            </a:r>
            <a:r>
              <a:rPr lang="en-US" sz="1800" dirty="0">
                <a:solidFill>
                  <a:schemeClr val="accent1"/>
                </a:solidFill>
              </a:rPr>
              <a:t>Development holds vested mineral rights along a portion of the </a:t>
            </a:r>
            <a:r>
              <a:rPr lang="en-US" sz="1800" dirty="0" smtClean="0">
                <a:solidFill>
                  <a:schemeClr val="accent1"/>
                </a:solidFill>
              </a:rPr>
              <a:t>embankment extension </a:t>
            </a:r>
            <a:r>
              <a:rPr lang="en-US" sz="1800" dirty="0">
                <a:solidFill>
                  <a:schemeClr val="accent1"/>
                </a:solidFill>
              </a:rPr>
              <a:t>and </a:t>
            </a:r>
            <a:r>
              <a:rPr lang="en-US" sz="1800" dirty="0" smtClean="0">
                <a:solidFill>
                  <a:schemeClr val="accent1"/>
                </a:solidFill>
              </a:rPr>
              <a:t>for “Crossing 21”  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338138" indent="-225425">
              <a:spcBef>
                <a:spcPts val="1200"/>
              </a:spcBef>
            </a:pPr>
            <a:r>
              <a:rPr lang="en-US" sz="1800" dirty="0"/>
              <a:t>Rather than obtaining fee title or an easement for </a:t>
            </a:r>
            <a:r>
              <a:rPr lang="en-US" sz="1800" dirty="0" smtClean="0"/>
              <a:t>an interim project </a:t>
            </a:r>
            <a:r>
              <a:rPr lang="en-US" sz="1800" dirty="0"/>
              <a:t>TRLIA </a:t>
            </a:r>
            <a:r>
              <a:rPr lang="en-US" sz="1800" dirty="0" smtClean="0"/>
              <a:t>will execute </a:t>
            </a:r>
            <a:r>
              <a:rPr lang="en-US" sz="1800" dirty="0"/>
              <a:t>co-operation agreements with Western </a:t>
            </a:r>
            <a:r>
              <a:rPr lang="en-US" sz="1800" dirty="0" smtClean="0"/>
              <a:t>Aggregates (executed), </a:t>
            </a:r>
            <a:r>
              <a:rPr lang="en-US" sz="1800" dirty="0"/>
              <a:t>Cal-Sierra </a:t>
            </a:r>
            <a:r>
              <a:rPr lang="en-US" sz="1800" dirty="0" smtClean="0"/>
              <a:t>Development (executed), </a:t>
            </a:r>
            <a:r>
              <a:rPr lang="en-US" sz="1800" dirty="0"/>
              <a:t>and the </a:t>
            </a:r>
            <a:r>
              <a:rPr lang="en-US" sz="1800" dirty="0" smtClean="0"/>
              <a:t>USACE (drafted)</a:t>
            </a:r>
          </a:p>
          <a:p>
            <a:pPr marL="658178" lvl="1" indent="-225425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agreements </a:t>
            </a:r>
            <a:r>
              <a:rPr lang="en-US" sz="1800" dirty="0">
                <a:solidFill>
                  <a:schemeClr val="accent1"/>
                </a:solidFill>
              </a:rPr>
              <a:t>will allow TRLIA to construct and maintain the 100-year embankments for the next </a:t>
            </a:r>
            <a:r>
              <a:rPr lang="en-US" sz="1800" dirty="0" smtClean="0">
                <a:solidFill>
                  <a:schemeClr val="accent1"/>
                </a:solidFill>
              </a:rPr>
              <a:t>10 </a:t>
            </a:r>
            <a:r>
              <a:rPr lang="en-US" sz="1800" dirty="0">
                <a:solidFill>
                  <a:schemeClr val="accent1"/>
                </a:solidFill>
              </a:rPr>
              <a:t>years with options to extend the agreements if </a:t>
            </a:r>
            <a:r>
              <a:rPr lang="en-US" sz="1800" dirty="0" smtClean="0">
                <a:solidFill>
                  <a:schemeClr val="accent1"/>
                </a:solidFill>
              </a:rPr>
              <a:t>needed</a:t>
            </a:r>
          </a:p>
          <a:p>
            <a:pPr marL="658178" lvl="1" indent="-225425"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TRLIA </a:t>
            </a:r>
            <a:r>
              <a:rPr lang="en-US" sz="1800" dirty="0">
                <a:solidFill>
                  <a:schemeClr val="accent1"/>
                </a:solidFill>
              </a:rPr>
              <a:t>would be responsible for all regular O&amp;M </a:t>
            </a:r>
            <a:r>
              <a:rPr lang="en-US" sz="1800" dirty="0" smtClean="0">
                <a:solidFill>
                  <a:schemeClr val="accent1"/>
                </a:solidFill>
              </a:rPr>
              <a:t>activities  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338138" indent="-225425">
              <a:spcBef>
                <a:spcPts val="1200"/>
              </a:spcBef>
            </a:pPr>
            <a:r>
              <a:rPr lang="en-US" sz="1800" dirty="0"/>
              <a:t>Board staff has incorporated Special Condition SEVENTEEN to require execution and review by the Board of said Co-operation Agreements prior to the start of construction at the specific project </a:t>
            </a:r>
            <a:r>
              <a:rPr lang="en-US" sz="1800" dirty="0" smtClean="0"/>
              <a:t>locations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467600" cy="762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ESTATE 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52800" y="5562600"/>
            <a:ext cx="2743200" cy="22860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4191000"/>
            <a:ext cx="8301037" cy="1126808"/>
          </a:xfrm>
          <a:prstGeom prst="rect">
            <a:avLst/>
          </a:prstGeom>
          <a:noFill/>
          <a:ln w="63500">
            <a:solidFill>
              <a:srgbClr val="00B050">
                <a:alpha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77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7219" grpId="0" uiExpand="1" build="p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10682</TotalTime>
  <Words>1500</Words>
  <Application>Microsoft Office PowerPoint</Application>
  <PresentationFormat>On-screen Show (4:3)</PresentationFormat>
  <Paragraphs>153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THREE Rivers Levee Improvement Authority (TRLIA)  Yuba Goldfields 100-Year Interim Flood Protection Project,  Yuba County  August 28, 2015</vt:lpstr>
      <vt:lpstr>BOARD ACTION</vt:lpstr>
      <vt:lpstr>AUTHORITY OF THE BOARD</vt:lpstr>
      <vt:lpstr>PROJECT LOCATION</vt:lpstr>
      <vt:lpstr>COMMENTS &amp; ENDORSEMENTS</vt:lpstr>
      <vt:lpstr>PROJECT BACKGROUND (1/2)</vt:lpstr>
      <vt:lpstr>PROJECT BACKGROUND (2/2)</vt:lpstr>
      <vt:lpstr>FLOOD SEASON CONSTRUCTION</vt:lpstr>
      <vt:lpstr>REAL ESTATE CONSIDERATIONS</vt:lpstr>
      <vt:lpstr>PROJECT DETAILS</vt:lpstr>
      <vt:lpstr>HYDRAULIC SUMMARY</vt:lpstr>
      <vt:lpstr>GEOTECHNICAL SUMMARY</vt:lpstr>
      <vt:lpstr>CEQA / WATER CODE 8610.5</vt:lpstr>
      <vt:lpstr>STAFF RECOMMENDATION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CVFPB</cp:lastModifiedBy>
  <cp:revision>1562</cp:revision>
  <dcterms:created xsi:type="dcterms:W3CDTF">2010-03-04T17:56:25Z</dcterms:created>
  <dcterms:modified xsi:type="dcterms:W3CDTF">2015-08-28T15:45:20Z</dcterms:modified>
</cp:coreProperties>
</file>